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59" r:id="rId6"/>
    <p:sldId id="265" r:id="rId7"/>
    <p:sldId id="261" r:id="rId8"/>
    <p:sldId id="262" r:id="rId9"/>
    <p:sldId id="263" r:id="rId10"/>
    <p:sldId id="270" r:id="rId11"/>
    <p:sldId id="264"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4660"/>
  </p:normalViewPr>
  <p:slideViewPr>
    <p:cSldViewPr>
      <p:cViewPr varScale="1">
        <p:scale>
          <a:sx n="70" d="100"/>
          <a:sy n="7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61BB10-EC24-44F9-8AA5-3B1915D37E42}" type="datetimeFigureOut">
              <a:rPr lang="es-MX" smtClean="0"/>
              <a:t>23/04/2015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E61BB10-EC24-44F9-8AA5-3B1915D37E42}" type="datetimeFigureOut">
              <a:rPr lang="es-MX" smtClean="0"/>
              <a:t>23/04/2015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E61BB10-EC24-44F9-8AA5-3B1915D37E42}" type="datetimeFigureOut">
              <a:rPr lang="es-MX" smtClean="0"/>
              <a:t>23/04/2015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6E61BB10-EC24-44F9-8AA5-3B1915D37E42}" type="datetimeFigureOut">
              <a:rPr lang="es-MX" smtClean="0"/>
              <a:t>23/04/2015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E61BB10-EC24-44F9-8AA5-3B1915D37E42}" type="datetimeFigureOut">
              <a:rPr lang="es-MX" smtClean="0"/>
              <a:t>23/04/2015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E61BB10-EC24-44F9-8AA5-3B1915D37E42}" type="datetimeFigureOut">
              <a:rPr lang="es-MX" smtClean="0"/>
              <a:t>23/04/2015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6E61BB10-EC24-44F9-8AA5-3B1915D37E42}" type="datetimeFigureOut">
              <a:rPr lang="es-MX" smtClean="0"/>
              <a:t>23/04/2015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E61BB10-EC24-44F9-8AA5-3B1915D37E42}" type="datetimeFigureOut">
              <a:rPr lang="es-MX" smtClean="0"/>
              <a:t>23/04/2015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1BB10-EC24-44F9-8AA5-3B1915D37E42}" type="datetimeFigureOut">
              <a:rPr lang="es-MX" smtClean="0"/>
              <a:t>23/04/2015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E61BB10-EC24-44F9-8AA5-3B1915D37E42}" type="datetimeFigureOut">
              <a:rPr lang="es-MX" smtClean="0"/>
              <a:t>23/04/2015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A7D1DC-0C6E-410F-8185-E19BE5D22013}" type="slidenum">
              <a:rPr lang="es-MX" smtClean="0"/>
              <a:t>‹#›</a:t>
            </a:fld>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E61BB10-EC24-44F9-8AA5-3B1915D37E42}" type="datetimeFigureOut">
              <a:rPr lang="es-MX" smtClean="0"/>
              <a:t>23/04/2015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A7D1DC-0C6E-410F-8185-E19BE5D22013}" type="slidenum">
              <a:rPr lang="es-MX" smtClean="0"/>
              <a:t>‹#›</a:t>
            </a:fld>
            <a:endParaRPr lang="es-MX"/>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6E61BB10-EC24-44F9-8AA5-3B1915D37E42}" type="datetimeFigureOut">
              <a:rPr lang="es-MX" smtClean="0"/>
              <a:t>23/04/2015</a:t>
            </a:fld>
            <a:endParaRPr lang="es-MX"/>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7A7D1DC-0C6E-410F-8185-E19BE5D22013}" type="slidenum">
              <a:rPr lang="es-MX" smtClean="0"/>
              <a:t>‹#›</a:t>
            </a:fld>
            <a:endParaRPr lang="es-MX"/>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83668" y="5085184"/>
            <a:ext cx="6192687" cy="1584176"/>
          </a:xfrm>
        </p:spPr>
        <p:txBody>
          <a:bodyPr/>
          <a:lstStyle/>
          <a:p>
            <a:r>
              <a:rPr lang="es-MX" sz="7200" dirty="0" err="1" smtClean="0"/>
              <a:t>Santanismo</a:t>
            </a:r>
            <a:r>
              <a:rPr lang="es-MX" sz="5400" dirty="0" smtClean="0"/>
              <a:t> </a:t>
            </a:r>
            <a:endParaRPr lang="es-MX" sz="5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04664"/>
            <a:ext cx="6984776" cy="4536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698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8"/>
            <a:ext cx="8136904" cy="5688631"/>
          </a:xfrm>
        </p:spPr>
        <p:txBody>
          <a:bodyPr>
            <a:normAutofit/>
          </a:bodyPr>
          <a:lstStyle/>
          <a:p>
            <a:r>
              <a:rPr lang="es-MX" sz="3200" dirty="0" smtClean="0"/>
              <a:t>En este mismo año, Iturbide regreso al territorio mexicano, a pesar del exilio que se le había impuesto.</a:t>
            </a:r>
          </a:p>
          <a:p>
            <a:endParaRPr lang="es-MX" sz="3200" dirty="0"/>
          </a:p>
          <a:p>
            <a:r>
              <a:rPr lang="es-MX" sz="3200" dirty="0" smtClean="0"/>
              <a:t>Después de una muy discutible carrera supo morir noblemente.</a:t>
            </a:r>
            <a:endParaRPr lang="es-MX" sz="3200" dirty="0"/>
          </a:p>
        </p:txBody>
      </p:sp>
    </p:spTree>
    <p:extLst>
      <p:ext uri="{BB962C8B-B14F-4D97-AF65-F5344CB8AC3E}">
        <p14:creationId xmlns:p14="http://schemas.microsoft.com/office/powerpoint/2010/main" val="2948187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9" y="1196752"/>
            <a:ext cx="7992888" cy="5184576"/>
          </a:xfrm>
        </p:spPr>
        <p:txBody>
          <a:bodyPr>
            <a:normAutofit/>
          </a:bodyPr>
          <a:lstStyle/>
          <a:p>
            <a:r>
              <a:rPr lang="es-MX" sz="3600" dirty="0" smtClean="0"/>
              <a:t>Una particularidad de esta constitución era también su dogmático apego al principio de igualdad, de no exigir un mínimo de propiedad o un mínima cantidad de contribuyentes al </a:t>
            </a:r>
            <a:r>
              <a:rPr lang="es-MX" sz="3600" dirty="0"/>
              <a:t>e</a:t>
            </a:r>
            <a:r>
              <a:rPr lang="es-MX" sz="3600" dirty="0" smtClean="0"/>
              <a:t>rario para poder ejercer el derecho del voto</a:t>
            </a:r>
            <a:r>
              <a:rPr lang="es-MX" sz="3200" dirty="0" smtClean="0"/>
              <a:t>. </a:t>
            </a:r>
            <a:endParaRPr lang="es-MX" sz="3200" dirty="0"/>
          </a:p>
        </p:txBody>
      </p:sp>
    </p:spTree>
    <p:extLst>
      <p:ext uri="{BB962C8B-B14F-4D97-AF65-F5344CB8AC3E}">
        <p14:creationId xmlns:p14="http://schemas.microsoft.com/office/powerpoint/2010/main" val="930299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764704"/>
            <a:ext cx="8712968" cy="5832648"/>
          </a:xfrm>
        </p:spPr>
        <p:txBody>
          <a:bodyPr>
            <a:normAutofit fontScale="25000" lnSpcReduction="20000"/>
          </a:bodyPr>
          <a:lstStyle/>
          <a:p>
            <a:endParaRPr lang="es-MX" sz="5100" dirty="0" smtClean="0"/>
          </a:p>
          <a:p>
            <a:pPr marL="0" indent="0">
              <a:buNone/>
            </a:pPr>
            <a:r>
              <a:rPr lang="es-MX" sz="11200" dirty="0" smtClean="0"/>
              <a:t>Durante los próximos años paulatinamente comienzan a formarse los dos grandes partidos mexicanos del siglo pasado;</a:t>
            </a:r>
          </a:p>
          <a:p>
            <a:pPr marL="0" indent="0">
              <a:buNone/>
            </a:pPr>
            <a:r>
              <a:rPr lang="es-MX" sz="11200" dirty="0" smtClean="0"/>
              <a:t> </a:t>
            </a:r>
          </a:p>
          <a:p>
            <a:pPr marL="0" indent="0">
              <a:buNone/>
            </a:pPr>
            <a:r>
              <a:rPr lang="es-MX" sz="11200" dirty="0"/>
              <a:t>U</a:t>
            </a:r>
            <a:r>
              <a:rPr lang="es-MX" sz="11200" dirty="0" smtClean="0"/>
              <a:t>no surge de la traición de los insurgentes, republicanos( o sea anti </a:t>
            </a:r>
            <a:r>
              <a:rPr lang="es-MX" sz="11200" dirty="0" err="1" smtClean="0"/>
              <a:t>monarquistas</a:t>
            </a:r>
            <a:r>
              <a:rPr lang="es-MX" sz="11200" dirty="0" smtClean="0"/>
              <a:t>) y federalistas, apoyados en las masas populares.</a:t>
            </a:r>
          </a:p>
          <a:p>
            <a:pPr marL="0" indent="0">
              <a:buNone/>
            </a:pPr>
            <a:endParaRPr lang="es-MX" sz="11200" dirty="0" smtClean="0"/>
          </a:p>
          <a:p>
            <a:pPr marL="0" indent="0">
              <a:buNone/>
            </a:pPr>
            <a:r>
              <a:rPr lang="es-MX" sz="11200" dirty="0" smtClean="0"/>
              <a:t>El </a:t>
            </a:r>
            <a:r>
              <a:rPr lang="es-MX" sz="11200" dirty="0"/>
              <a:t>otro tiene sus raíces en el ambiente de los antiguos monarquitas y los centralistas (absorbe en gran parte a los </a:t>
            </a:r>
            <a:r>
              <a:rPr lang="es-MX" sz="11200" dirty="0" err="1"/>
              <a:t>iturbidistas</a:t>
            </a:r>
            <a:r>
              <a:rPr lang="es-MX" sz="11200" dirty="0"/>
              <a:t>). </a:t>
            </a:r>
          </a:p>
          <a:p>
            <a:endParaRPr lang="es-MX" sz="9600" dirty="0" smtClean="0"/>
          </a:p>
          <a:p>
            <a:endParaRPr lang="es-MX" sz="9600" dirty="0" smtClean="0"/>
          </a:p>
          <a:p>
            <a:pPr marL="0" indent="0">
              <a:buNone/>
            </a:pPr>
            <a:r>
              <a:rPr lang="es-MX" sz="2800" dirty="0" smtClean="0"/>
              <a:t> </a:t>
            </a:r>
            <a:endParaRPr lang="es-MX" sz="2800" dirty="0"/>
          </a:p>
        </p:txBody>
      </p:sp>
    </p:spTree>
    <p:extLst>
      <p:ext uri="{BB962C8B-B14F-4D97-AF65-F5344CB8AC3E}">
        <p14:creationId xmlns:p14="http://schemas.microsoft.com/office/powerpoint/2010/main" val="500570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908720"/>
            <a:ext cx="8496944" cy="5616624"/>
          </a:xfrm>
        </p:spPr>
        <p:txBody>
          <a:bodyPr>
            <a:normAutofit/>
          </a:bodyPr>
          <a:lstStyle/>
          <a:p>
            <a:r>
              <a:rPr lang="es-MX" sz="3200" dirty="0" smtClean="0"/>
              <a:t>Con ayuda del embajador norteamericano Joel </a:t>
            </a:r>
            <a:r>
              <a:rPr lang="es-MX" sz="3200" dirty="0" err="1"/>
              <a:t>P</a:t>
            </a:r>
            <a:r>
              <a:rPr lang="es-MX" sz="3200" dirty="0" err="1" smtClean="0"/>
              <a:t>oinsett</a:t>
            </a:r>
            <a:r>
              <a:rPr lang="es-MX" sz="3200" dirty="0" smtClean="0"/>
              <a:t>, se formo la logia </a:t>
            </a:r>
            <a:r>
              <a:rPr lang="es-MX" sz="3200" dirty="0" err="1" smtClean="0"/>
              <a:t>yorquina</a:t>
            </a:r>
            <a:r>
              <a:rPr lang="es-MX" sz="3200" dirty="0" smtClean="0"/>
              <a:t> progresista (</a:t>
            </a:r>
            <a:r>
              <a:rPr lang="es-MX" sz="3200" dirty="0" err="1" smtClean="0"/>
              <a:t>gomez</a:t>
            </a:r>
            <a:r>
              <a:rPr lang="es-MX" sz="3200" dirty="0" smtClean="0"/>
              <a:t> </a:t>
            </a:r>
            <a:r>
              <a:rPr lang="es-MX" sz="3200" dirty="0" err="1" smtClean="0"/>
              <a:t>fariaz</a:t>
            </a:r>
            <a:r>
              <a:rPr lang="es-MX" sz="3200" dirty="0" smtClean="0"/>
              <a:t> ,</a:t>
            </a:r>
            <a:r>
              <a:rPr lang="es-MX" sz="3200" dirty="0" err="1" smtClean="0"/>
              <a:t>zavala</a:t>
            </a:r>
            <a:r>
              <a:rPr lang="es-MX" sz="3200" dirty="0" smtClean="0"/>
              <a:t> ,ramos </a:t>
            </a:r>
            <a:r>
              <a:rPr lang="es-MX" sz="3200" dirty="0" err="1" smtClean="0"/>
              <a:t>arizpe</a:t>
            </a:r>
            <a:r>
              <a:rPr lang="es-MX" sz="3200" dirty="0" smtClean="0"/>
              <a:t>) opuesta a las lógicas del rito escoces cuyo miembro mas destacado era el importante político conservador Lucas alemán ,</a:t>
            </a:r>
            <a:r>
              <a:rPr lang="es-MX" sz="3200" dirty="0" err="1" smtClean="0"/>
              <a:t>severo,austero</a:t>
            </a:r>
            <a:r>
              <a:rPr lang="es-MX" sz="3200" dirty="0" smtClean="0"/>
              <a:t>, erudito.</a:t>
            </a:r>
            <a:endParaRPr lang="es-MX" sz="3200" dirty="0"/>
          </a:p>
        </p:txBody>
      </p:sp>
    </p:spTree>
    <p:extLst>
      <p:ext uri="{BB962C8B-B14F-4D97-AF65-F5344CB8AC3E}">
        <p14:creationId xmlns:p14="http://schemas.microsoft.com/office/powerpoint/2010/main" val="1366063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052736"/>
            <a:ext cx="8136904" cy="5184576"/>
          </a:xfrm>
        </p:spPr>
        <p:txBody>
          <a:bodyPr>
            <a:normAutofit/>
          </a:bodyPr>
          <a:lstStyle/>
          <a:p>
            <a:r>
              <a:rPr lang="es-MX" sz="3600" dirty="0" smtClean="0"/>
              <a:t>En 1829 el liberal mulato, ídolo popular, Guerrero ,como presidente , y el conservador Bustamante como vicepresidente mandaron a Santa </a:t>
            </a:r>
            <a:r>
              <a:rPr lang="es-MX" sz="3600" dirty="0"/>
              <a:t>A</a:t>
            </a:r>
            <a:r>
              <a:rPr lang="es-MX" sz="3600" dirty="0" smtClean="0"/>
              <a:t>nna a </a:t>
            </a:r>
            <a:r>
              <a:rPr lang="es-MX" sz="3600" dirty="0"/>
              <a:t>T</a:t>
            </a:r>
            <a:r>
              <a:rPr lang="es-MX" sz="3600" dirty="0" smtClean="0"/>
              <a:t>ampico.</a:t>
            </a:r>
            <a:endParaRPr lang="es-MX" sz="3600" dirty="0"/>
          </a:p>
        </p:txBody>
      </p:sp>
    </p:spTree>
    <p:extLst>
      <p:ext uri="{BB962C8B-B14F-4D97-AF65-F5344CB8AC3E}">
        <p14:creationId xmlns:p14="http://schemas.microsoft.com/office/powerpoint/2010/main" val="435784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8387091" cy="6120680"/>
          </a:xfrm>
        </p:spPr>
        <p:txBody>
          <a:bodyPr>
            <a:normAutofit/>
          </a:bodyPr>
          <a:lstStyle/>
          <a:p>
            <a:r>
              <a:rPr lang="es-MX" sz="3200" dirty="0" smtClean="0"/>
              <a:t>Pocos años después Gómez Farías estableció una excepción para los que se habían casado con mujeres mexicanas, y especialmente después de establecer las relaciones diplomáticas con España , en 1836 muchas familias expulsadas lograron regresar a México. </a:t>
            </a:r>
            <a:endParaRPr lang="es-MX" sz="3200" dirty="0"/>
          </a:p>
        </p:txBody>
      </p:sp>
    </p:spTree>
    <p:extLst>
      <p:ext uri="{BB962C8B-B14F-4D97-AF65-F5344CB8AC3E}">
        <p14:creationId xmlns:p14="http://schemas.microsoft.com/office/powerpoint/2010/main" val="1993897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8496944" cy="5832648"/>
          </a:xfrm>
        </p:spPr>
        <p:txBody>
          <a:bodyPr>
            <a:normAutofit/>
          </a:bodyPr>
          <a:lstStyle/>
          <a:p>
            <a:r>
              <a:rPr lang="es-MX" sz="2800" dirty="0" smtClean="0"/>
              <a:t>Para evitar la acumulación de bienes en manos de organizaciones eclesiásticas , hubo dos importantes proyectos en tiempos de esta pre reforma ideada por Gómez Farías, en primer lugar el de Lorenzo de Zavala, que propuso subastas publicas de dichos bienes y en segundo lugar el de J.M.L. Mora ,que propuso una entrega de estos bienes a los arrendatarios de ellos. </a:t>
            </a:r>
            <a:endParaRPr lang="es-MX" sz="2800" dirty="0"/>
          </a:p>
        </p:txBody>
      </p:sp>
    </p:spTree>
    <p:extLst>
      <p:ext uri="{BB962C8B-B14F-4D97-AF65-F5344CB8AC3E}">
        <p14:creationId xmlns:p14="http://schemas.microsoft.com/office/powerpoint/2010/main" val="577896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620688"/>
            <a:ext cx="8064896" cy="5832648"/>
          </a:xfrm>
        </p:spPr>
        <p:txBody>
          <a:bodyPr/>
          <a:lstStyle/>
          <a:p>
            <a:r>
              <a:rPr lang="es-MX" sz="3600" dirty="0" smtClean="0"/>
              <a:t>Bajo la presidencia de Guadalupe </a:t>
            </a:r>
            <a:r>
              <a:rPr lang="es-MX" sz="3600" dirty="0"/>
              <a:t>V</a:t>
            </a:r>
            <a:r>
              <a:rPr lang="es-MX" sz="3600" dirty="0" smtClean="0"/>
              <a:t>ictoria (1824- 1828) comenzó a formarse la deuda exterior mexicana.</a:t>
            </a:r>
          </a:p>
          <a:p>
            <a:endParaRPr lang="es-MX" dirty="0"/>
          </a:p>
        </p:txBody>
      </p:sp>
    </p:spTree>
    <p:extLst>
      <p:ext uri="{BB962C8B-B14F-4D97-AF65-F5344CB8AC3E}">
        <p14:creationId xmlns:p14="http://schemas.microsoft.com/office/powerpoint/2010/main" val="3383951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08912" cy="5760639"/>
          </a:xfrm>
        </p:spPr>
        <p:txBody>
          <a:bodyPr>
            <a:normAutofit/>
          </a:bodyPr>
          <a:lstStyle/>
          <a:p>
            <a:r>
              <a:rPr lang="es-MX" sz="3600" dirty="0" smtClean="0"/>
              <a:t>El deseo de iniciativa también en México una revolución industrial, motivo una enmienda legal (1823) que hizo posible la inversión extranjera en la minería. </a:t>
            </a:r>
            <a:endParaRPr lang="es-MX" sz="3600" dirty="0"/>
          </a:p>
        </p:txBody>
      </p:sp>
    </p:spTree>
    <p:extLst>
      <p:ext uri="{BB962C8B-B14F-4D97-AF65-F5344CB8AC3E}">
        <p14:creationId xmlns:p14="http://schemas.microsoft.com/office/powerpoint/2010/main" val="1397793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620688"/>
            <a:ext cx="8064896" cy="5760640"/>
          </a:xfrm>
        </p:spPr>
        <p:txBody>
          <a:bodyPr>
            <a:normAutofit/>
          </a:bodyPr>
          <a:lstStyle/>
          <a:p>
            <a:r>
              <a:rPr lang="es-MX" sz="3600" dirty="0" smtClean="0"/>
              <a:t>En 1836, México firmo el tratado de Panamá ,debido a la iniciativa de bolívar que hubiera podido llegar a ser el punto de partida para una confederación regional de los aun estados desunidos de América.</a:t>
            </a:r>
          </a:p>
          <a:p>
            <a:endParaRPr lang="es-MX" sz="3600" dirty="0"/>
          </a:p>
        </p:txBody>
      </p:sp>
    </p:spTree>
    <p:extLst>
      <p:ext uri="{BB962C8B-B14F-4D97-AF65-F5344CB8AC3E}">
        <p14:creationId xmlns:p14="http://schemas.microsoft.com/office/powerpoint/2010/main" val="2642020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692696"/>
            <a:ext cx="7848872" cy="5544616"/>
          </a:xfrm>
        </p:spPr>
        <p:txBody>
          <a:bodyPr>
            <a:normAutofit/>
          </a:bodyPr>
          <a:lstStyle/>
          <a:p>
            <a:pPr marL="0" indent="0">
              <a:buNone/>
            </a:pPr>
            <a:r>
              <a:rPr lang="es-MX" sz="3600" dirty="0" smtClean="0"/>
              <a:t>Plan de iguala (24 de febrero 1821) y los  tratados de córdoba (24 de agosto 1821) , ya contenían algunos principios constitucionales para la nueva nación.</a:t>
            </a:r>
            <a:endParaRPr lang="es-MX" sz="3600" dirty="0"/>
          </a:p>
        </p:txBody>
      </p:sp>
    </p:spTree>
    <p:extLst>
      <p:ext uri="{BB962C8B-B14F-4D97-AF65-F5344CB8AC3E}">
        <p14:creationId xmlns:p14="http://schemas.microsoft.com/office/powerpoint/2010/main" val="3396373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80920" cy="5976663"/>
          </a:xfrm>
        </p:spPr>
        <p:txBody>
          <a:bodyPr>
            <a:normAutofit/>
          </a:bodyPr>
          <a:lstStyle/>
          <a:p>
            <a:r>
              <a:rPr lang="es-MX" sz="4000" dirty="0" smtClean="0"/>
              <a:t>Como la universidad real y pontificia fue considerada como un baluarte del conservadurismo , el régimen liberal, anticlerical, de Gómez Farías.</a:t>
            </a:r>
            <a:endParaRPr lang="es-MX" sz="4000" dirty="0"/>
          </a:p>
        </p:txBody>
      </p:sp>
    </p:spTree>
    <p:extLst>
      <p:ext uri="{BB962C8B-B14F-4D97-AF65-F5344CB8AC3E}">
        <p14:creationId xmlns:p14="http://schemas.microsoft.com/office/powerpoint/2010/main" val="541426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08912" cy="6120679"/>
          </a:xfrm>
        </p:spPr>
        <p:txBody>
          <a:bodyPr>
            <a:normAutofit/>
          </a:bodyPr>
          <a:lstStyle/>
          <a:p>
            <a:r>
              <a:rPr lang="es-MX" sz="4000" dirty="0" smtClean="0"/>
              <a:t>Con la reacción de </a:t>
            </a:r>
            <a:r>
              <a:rPr lang="es-MX" sz="4000" dirty="0"/>
              <a:t>S</a:t>
            </a:r>
            <a:r>
              <a:rPr lang="es-MX" sz="4000" dirty="0" smtClean="0"/>
              <a:t>anta Anna contra las políticas de su activo y liberal vicepresidente Gómez Farías ,se inicio una nueva fase en el </a:t>
            </a:r>
            <a:r>
              <a:rPr lang="es-MX" sz="4000" dirty="0" err="1" smtClean="0"/>
              <a:t>santanismo</a:t>
            </a:r>
            <a:r>
              <a:rPr lang="es-MX" sz="4000" dirty="0" smtClean="0"/>
              <a:t> , que también requería una nueva expresión constitucional.</a:t>
            </a:r>
            <a:endParaRPr lang="es-MX" sz="4000" dirty="0"/>
          </a:p>
        </p:txBody>
      </p:sp>
    </p:spTree>
    <p:extLst>
      <p:ext uri="{BB962C8B-B14F-4D97-AF65-F5344CB8AC3E}">
        <p14:creationId xmlns:p14="http://schemas.microsoft.com/office/powerpoint/2010/main" val="2437356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692696"/>
            <a:ext cx="7883035" cy="5382126"/>
          </a:xfrm>
        </p:spPr>
        <p:txBody>
          <a:bodyPr>
            <a:normAutofit lnSpcReduction="10000"/>
          </a:bodyPr>
          <a:lstStyle/>
          <a:p>
            <a:r>
              <a:rPr lang="es-MX" sz="2400" dirty="0" smtClean="0"/>
              <a:t>Las principales facultades de este supremo poder eran:</a:t>
            </a:r>
          </a:p>
          <a:p>
            <a:pPr>
              <a:buAutoNum type="arabicPeriod"/>
            </a:pPr>
            <a:r>
              <a:rPr lang="es-MX" sz="2400" dirty="0" smtClean="0"/>
              <a:t>Decir sobre la nulidad de leyes o decretos anticonstitucionales si lo pide el poder ejecutivo, la suprema corte de justicia o cunado menos 18 miembros del poder legislativo.</a:t>
            </a:r>
          </a:p>
          <a:p>
            <a:pPr>
              <a:buAutoNum type="arabicPeriod"/>
            </a:pPr>
            <a:r>
              <a:rPr lang="es-MX" sz="2400" dirty="0" smtClean="0"/>
              <a:t>Decir sobre la nulidad de actos anticonstitucionales del poder ejecutivo, a petición del poder legislativo o de la suprema corte.</a:t>
            </a:r>
          </a:p>
          <a:p>
            <a:pPr>
              <a:buAutoNum type="arabicPeriod"/>
            </a:pPr>
            <a:r>
              <a:rPr lang="es-MX" sz="2400" dirty="0" smtClean="0"/>
              <a:t>Decidir sobre la nulidad de actos supremos de la corte nacidos en usurpación a petición de uno de los otros poderes. </a:t>
            </a:r>
          </a:p>
          <a:p>
            <a:pPr>
              <a:buAutoNum type="arabicPeriod"/>
            </a:pPr>
            <a:endParaRPr lang="es-MX" dirty="0"/>
          </a:p>
        </p:txBody>
      </p:sp>
    </p:spTree>
    <p:extLst>
      <p:ext uri="{BB962C8B-B14F-4D97-AF65-F5344CB8AC3E}">
        <p14:creationId xmlns:p14="http://schemas.microsoft.com/office/powerpoint/2010/main" val="3184929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315083" cy="5832648"/>
          </a:xfrm>
        </p:spPr>
        <p:txBody>
          <a:bodyPr>
            <a:noAutofit/>
          </a:bodyPr>
          <a:lstStyle/>
          <a:p>
            <a:r>
              <a:rPr lang="es-MX" sz="3200" dirty="0" smtClean="0"/>
              <a:t>Santa </a:t>
            </a:r>
            <a:r>
              <a:rPr lang="es-MX" sz="3200" dirty="0"/>
              <a:t>A</a:t>
            </a:r>
            <a:r>
              <a:rPr lang="es-MX" sz="3200" dirty="0" smtClean="0"/>
              <a:t>nna había obtenido en 1836, primero una sangrienta victoria, , en el </a:t>
            </a:r>
            <a:r>
              <a:rPr lang="es-MX" sz="3200" dirty="0" err="1" smtClean="0"/>
              <a:t>Alamo</a:t>
            </a:r>
            <a:r>
              <a:rPr lang="es-MX" sz="3200" dirty="0" smtClean="0"/>
              <a:t> ,detenido por 150 texanos ,que hizo ejecutar. La indignación provocada por este acto en gran parte explica el curso de los próximos acontecimientos </a:t>
            </a:r>
            <a:r>
              <a:rPr lang="es-MX" sz="3200" dirty="0" err="1" smtClean="0"/>
              <a:t>remember</a:t>
            </a:r>
            <a:r>
              <a:rPr lang="es-MX" sz="3200" dirty="0" smtClean="0"/>
              <a:t> </a:t>
            </a:r>
            <a:r>
              <a:rPr lang="es-MX" sz="3200" dirty="0" err="1" smtClean="0"/>
              <a:t>the</a:t>
            </a:r>
            <a:r>
              <a:rPr lang="es-MX" sz="3200" dirty="0" smtClean="0"/>
              <a:t> </a:t>
            </a:r>
            <a:r>
              <a:rPr lang="es-MX" sz="3200" dirty="0" err="1"/>
              <a:t>A</a:t>
            </a:r>
            <a:r>
              <a:rPr lang="es-MX" sz="3200" dirty="0" err="1" smtClean="0"/>
              <a:t>lamo</a:t>
            </a:r>
            <a:r>
              <a:rPr lang="es-MX" sz="3200" dirty="0" smtClean="0"/>
              <a:t>.  Pronto Santa Anna fue tomado prisionero durante una siesta , y tuvo que reconocer la independencia texana a cambio de su libertad (tratado de Velasco , no ratificado por México).</a:t>
            </a:r>
            <a:endParaRPr lang="es-MX" sz="3200" dirty="0"/>
          </a:p>
        </p:txBody>
      </p:sp>
    </p:spTree>
    <p:extLst>
      <p:ext uri="{BB962C8B-B14F-4D97-AF65-F5344CB8AC3E}">
        <p14:creationId xmlns:p14="http://schemas.microsoft.com/office/powerpoint/2010/main" val="3452274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8496944" cy="5976664"/>
          </a:xfrm>
        </p:spPr>
        <p:txBody>
          <a:bodyPr>
            <a:normAutofit fontScale="92500" lnSpcReduction="10000"/>
          </a:bodyPr>
          <a:lstStyle/>
          <a:p>
            <a:r>
              <a:rPr lang="es-MX" sz="2400" dirty="0" smtClean="0"/>
              <a:t>La institución publica constituía un grave problema para a nueva nación.</a:t>
            </a:r>
          </a:p>
          <a:p>
            <a:endParaRPr lang="es-MX" sz="2400" dirty="0"/>
          </a:p>
          <a:p>
            <a:r>
              <a:rPr lang="es-MX" sz="2400" dirty="0" smtClean="0"/>
              <a:t>sin embargo para la instrucción primaria de este federalismo posiblemente constituía una ventaja.</a:t>
            </a:r>
          </a:p>
          <a:p>
            <a:endParaRPr lang="es-MX" sz="2400" dirty="0"/>
          </a:p>
          <a:p>
            <a:r>
              <a:rPr lang="es-MX" sz="2400" dirty="0" smtClean="0"/>
              <a:t>Durante los primeros años de la republica se observan desesperados esfuerzos por parte de gobierno para organizar , cuando menos la capital , el ampara educativo.</a:t>
            </a:r>
          </a:p>
          <a:p>
            <a:endParaRPr lang="es-MX" sz="2400" dirty="0" smtClean="0"/>
          </a:p>
          <a:p>
            <a:r>
              <a:rPr lang="es-MX" sz="2400" dirty="0" smtClean="0"/>
              <a:t>La abolición del sistema federal en 1836 dio como fruto en materia educativa, el plan de general de estudios el 18 de agosto de 1843, ya no para el Distrito y los territorios Federales sino para toda la nación. </a:t>
            </a:r>
            <a:endParaRPr lang="es-MX" sz="2400" dirty="0"/>
          </a:p>
        </p:txBody>
      </p:sp>
    </p:spTree>
    <p:extLst>
      <p:ext uri="{BB962C8B-B14F-4D97-AF65-F5344CB8AC3E}">
        <p14:creationId xmlns:p14="http://schemas.microsoft.com/office/powerpoint/2010/main" val="1218803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352928" cy="5976663"/>
          </a:xfrm>
        </p:spPr>
        <p:txBody>
          <a:bodyPr>
            <a:normAutofit/>
          </a:bodyPr>
          <a:lstStyle/>
          <a:p>
            <a:r>
              <a:rPr lang="es-MX" sz="2800" dirty="0" smtClean="0"/>
              <a:t>Al comienzo de su vida independiente México organizo una 812 septiembre de 1823)milicia permanente y activa, compuesta por las armas de infantería .</a:t>
            </a:r>
          </a:p>
          <a:p>
            <a:endParaRPr lang="es-MX" sz="2800" dirty="0"/>
          </a:p>
          <a:p>
            <a:endParaRPr lang="es-MX" sz="2800" dirty="0" smtClean="0"/>
          </a:p>
          <a:p>
            <a:r>
              <a:rPr lang="es-MX" sz="2800" dirty="0" smtClean="0"/>
              <a:t>En su articulo 154, de la constitución de 1824 confirmo el fuero militar , luego reglamentado en la ley de 3 de agosto de 1826. </a:t>
            </a:r>
          </a:p>
        </p:txBody>
      </p:sp>
    </p:spTree>
    <p:extLst>
      <p:ext uri="{BB962C8B-B14F-4D97-AF65-F5344CB8AC3E}">
        <p14:creationId xmlns:p14="http://schemas.microsoft.com/office/powerpoint/2010/main" val="3280138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496944" cy="5040560"/>
          </a:xfrm>
        </p:spPr>
        <p:txBody>
          <a:bodyPr>
            <a:normAutofit/>
          </a:bodyPr>
          <a:lstStyle/>
          <a:p>
            <a:endParaRPr lang="es-MX" sz="3600" dirty="0" smtClean="0"/>
          </a:p>
          <a:p>
            <a:r>
              <a:rPr lang="es-MX" sz="3600" dirty="0" smtClean="0"/>
              <a:t>En un reglamento provisional político que conformo la posición privilegiada del catolicismo, el cual estableció una censura en las materias eclesiástica y política.</a:t>
            </a:r>
          </a:p>
          <a:p>
            <a:pPr marL="0" indent="0">
              <a:buNone/>
            </a:pPr>
            <a:endParaRPr lang="es-MX" sz="3600" dirty="0" smtClean="0"/>
          </a:p>
          <a:p>
            <a:pPr marL="0" indent="0">
              <a:buNone/>
            </a:pPr>
            <a:endParaRPr lang="es-MX" sz="3600" dirty="0"/>
          </a:p>
        </p:txBody>
      </p:sp>
    </p:spTree>
    <p:extLst>
      <p:ext uri="{BB962C8B-B14F-4D97-AF65-F5344CB8AC3E}">
        <p14:creationId xmlns:p14="http://schemas.microsoft.com/office/powerpoint/2010/main" val="4061162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764704"/>
            <a:ext cx="8640960" cy="1385124"/>
          </a:xfrm>
        </p:spPr>
        <p:txBody>
          <a:bodyPr>
            <a:normAutofit/>
          </a:bodyPr>
          <a:lstStyle/>
          <a:p>
            <a:r>
              <a:rPr lang="es-MX" dirty="0" smtClean="0"/>
              <a:t>Primer congreso constituyente (24 de febrero de 1822-31 de octubre de 1822)</a:t>
            </a:r>
            <a:endParaRPr lang="es-MX" dirty="0"/>
          </a:p>
        </p:txBody>
      </p:sp>
      <p:sp>
        <p:nvSpPr>
          <p:cNvPr id="3" name="2 Marcador de contenido"/>
          <p:cNvSpPr>
            <a:spLocks noGrp="1"/>
          </p:cNvSpPr>
          <p:nvPr>
            <p:ph idx="1"/>
          </p:nvPr>
        </p:nvSpPr>
        <p:spPr>
          <a:xfrm>
            <a:off x="251520" y="2132856"/>
            <a:ext cx="8640960" cy="4320480"/>
          </a:xfrm>
        </p:spPr>
        <p:txBody>
          <a:bodyPr>
            <a:normAutofit/>
          </a:bodyPr>
          <a:lstStyle/>
          <a:p>
            <a:pPr marL="0" indent="0">
              <a:buNone/>
            </a:pPr>
            <a:endParaRPr lang="es-MX" sz="2800" dirty="0" smtClean="0"/>
          </a:p>
          <a:p>
            <a:r>
              <a:rPr lang="es-MX" sz="2800" dirty="0" smtClean="0"/>
              <a:t>Es interrumpido por una junta instituyente, que hizo otra constitución provisional, el proyecto de reglamento político para el imperio mexicano, pero por iniciativa de Antonio López de Santa Anna, guerrero y otros militares, reunidos por el plan de Veracruz y casa mata.</a:t>
            </a:r>
          </a:p>
          <a:p>
            <a:endParaRPr lang="es-MX" dirty="0"/>
          </a:p>
          <a:p>
            <a:endParaRPr lang="es-MX" dirty="0" smtClean="0"/>
          </a:p>
          <a:p>
            <a:endParaRPr lang="es-MX" dirty="0"/>
          </a:p>
        </p:txBody>
      </p:sp>
    </p:spTree>
    <p:extLst>
      <p:ext uri="{BB962C8B-B14F-4D97-AF65-F5344CB8AC3E}">
        <p14:creationId xmlns:p14="http://schemas.microsoft.com/office/powerpoint/2010/main" val="2658891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1331640" y="2204864"/>
            <a:ext cx="3200400" cy="3602736"/>
          </a:xfrm>
        </p:spPr>
        <p:txBody>
          <a:bodyPr>
            <a:normAutofit/>
          </a:bodyPr>
          <a:lstStyle/>
          <a:p>
            <a:endParaRPr lang="es-MX" dirty="0" smtClean="0"/>
          </a:p>
          <a:p>
            <a:endParaRPr lang="es-MX" dirty="0"/>
          </a:p>
          <a:p>
            <a:endParaRPr lang="es-MX" dirty="0" smtClean="0"/>
          </a:p>
          <a:p>
            <a:endParaRPr lang="es-MX" dirty="0"/>
          </a:p>
        </p:txBody>
      </p:sp>
      <p:sp>
        <p:nvSpPr>
          <p:cNvPr id="7" name="6 Marcador de contenido"/>
          <p:cNvSpPr>
            <a:spLocks noGrp="1"/>
          </p:cNvSpPr>
          <p:nvPr>
            <p:ph sz="half" idx="2"/>
          </p:nvPr>
        </p:nvSpPr>
        <p:spPr>
          <a:xfrm>
            <a:off x="251520" y="260648"/>
            <a:ext cx="8208912" cy="3312368"/>
          </a:xfrm>
        </p:spPr>
        <p:txBody>
          <a:bodyPr>
            <a:normAutofit/>
          </a:bodyPr>
          <a:lstStyle/>
          <a:p>
            <a:r>
              <a:rPr lang="es-MX" sz="2800" dirty="0" smtClean="0"/>
              <a:t>Así como mas tarde el caos ,creado  tolerado por Santa Anna nos hizo perder </a:t>
            </a:r>
            <a:r>
              <a:rPr lang="es-MX" sz="2800" b="1" dirty="0"/>
              <a:t>T</a:t>
            </a:r>
            <a:r>
              <a:rPr lang="es-MX" sz="2800" b="1" dirty="0" smtClean="0"/>
              <a:t>exas </a:t>
            </a:r>
            <a:r>
              <a:rPr lang="es-MX" sz="2800" dirty="0" smtClean="0"/>
              <a:t>que se independizo en 1836, casi nos hizo perder Yucatán que se independizó  temporalmente en la década de 1840.</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852936"/>
            <a:ext cx="6264696" cy="38164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743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04664"/>
            <a:ext cx="7344815" cy="1202485"/>
          </a:xfrm>
        </p:spPr>
        <p:txBody>
          <a:bodyPr>
            <a:normAutofit fontScale="90000"/>
          </a:bodyPr>
          <a:lstStyle/>
          <a:p>
            <a:r>
              <a:rPr lang="es-MX" sz="4000" dirty="0" smtClean="0"/>
              <a:t>Segundo congreso constituyente (1823-1824)</a:t>
            </a:r>
            <a:endParaRPr lang="es-MX" sz="4000" dirty="0"/>
          </a:p>
        </p:txBody>
      </p:sp>
      <p:sp>
        <p:nvSpPr>
          <p:cNvPr id="3" name="2 Marcador de contenido"/>
          <p:cNvSpPr>
            <a:spLocks noGrp="1"/>
          </p:cNvSpPr>
          <p:nvPr>
            <p:ph sz="half" idx="1"/>
          </p:nvPr>
        </p:nvSpPr>
        <p:spPr>
          <a:xfrm>
            <a:off x="827584" y="1772816"/>
            <a:ext cx="7776864" cy="4680520"/>
          </a:xfrm>
        </p:spPr>
        <p:txBody>
          <a:bodyPr>
            <a:normAutofit fontScale="92500" lnSpcReduction="10000"/>
          </a:bodyPr>
          <a:lstStyle/>
          <a:p>
            <a:r>
              <a:rPr lang="es-MX" sz="3200" dirty="0" smtClean="0"/>
              <a:t>Logro dirimir a controversia entre el federalismo y el centralismo, y el plan de la constitución política de la nación mexicana del 16 de mayo de 1823.</a:t>
            </a:r>
          </a:p>
          <a:p>
            <a:endParaRPr lang="es-MX" sz="3200" dirty="0" smtClean="0"/>
          </a:p>
          <a:p>
            <a:r>
              <a:rPr lang="es-MX" sz="3200" dirty="0" smtClean="0"/>
              <a:t>(plan del valle) fue elaborado por José del Valle, diputado por Guatemala, Servando teresa de Mier y Lorenzo de Zabala. </a:t>
            </a:r>
            <a:endParaRPr lang="es-MX" sz="3200" dirty="0"/>
          </a:p>
        </p:txBody>
      </p:sp>
    </p:spTree>
    <p:extLst>
      <p:ext uri="{BB962C8B-B14F-4D97-AF65-F5344CB8AC3E}">
        <p14:creationId xmlns:p14="http://schemas.microsoft.com/office/powerpoint/2010/main" val="3858327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76672"/>
            <a:ext cx="8856984" cy="5976664"/>
          </a:xfrm>
        </p:spPr>
        <p:txBody>
          <a:bodyPr>
            <a:normAutofit/>
          </a:bodyPr>
          <a:lstStyle/>
          <a:p>
            <a:r>
              <a:rPr lang="es-MX" sz="3200" dirty="0" smtClean="0"/>
              <a:t>Aunque hubo del  lado del centralismo elocuentes oradores, como el aristocrático dominico Fray Servando Teresa de Mier que, después de haber tenido tantos problemas con la inquisición, con la corona española, y con Iturbide continuaba tan comparativo como antes.</a:t>
            </a:r>
            <a:endParaRPr lang="es-MX" sz="3200" dirty="0"/>
          </a:p>
        </p:txBody>
      </p:sp>
    </p:spTree>
    <p:extLst>
      <p:ext uri="{BB962C8B-B14F-4D97-AF65-F5344CB8AC3E}">
        <p14:creationId xmlns:p14="http://schemas.microsoft.com/office/powerpoint/2010/main" val="271511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556792"/>
            <a:ext cx="8136904" cy="5112568"/>
          </a:xfrm>
        </p:spPr>
        <p:txBody>
          <a:bodyPr>
            <a:normAutofit fontScale="85000" lnSpcReduction="20000"/>
          </a:bodyPr>
          <a:lstStyle/>
          <a:p>
            <a:pPr marL="0" indent="0">
              <a:buNone/>
            </a:pPr>
            <a:r>
              <a:rPr lang="es-MX" sz="3200" dirty="0" smtClean="0"/>
              <a:t>El segundo congreso constituyente obro en tres etapas:</a:t>
            </a:r>
          </a:p>
          <a:p>
            <a:pPr marL="0" indent="0">
              <a:buNone/>
            </a:pPr>
            <a:endParaRPr lang="es-MX" sz="3200" dirty="0" smtClean="0"/>
          </a:p>
          <a:p>
            <a:pPr marL="0" indent="0">
              <a:buNone/>
            </a:pPr>
            <a:r>
              <a:rPr lang="es-MX" sz="3200" dirty="0" smtClean="0"/>
              <a:t>Primero confirmo la idea de implantar el sistema federal.</a:t>
            </a:r>
          </a:p>
          <a:p>
            <a:pPr marL="0" indent="0">
              <a:buNone/>
            </a:pPr>
            <a:endParaRPr lang="es-MX" sz="3200" dirty="0" smtClean="0"/>
          </a:p>
          <a:p>
            <a:pPr marL="0" indent="0">
              <a:buNone/>
            </a:pPr>
            <a:r>
              <a:rPr lang="es-MX" sz="3200" dirty="0" smtClean="0"/>
              <a:t>Luego expidió el 31 de enero de 1824 el acta constitutiva de 36 artículos.</a:t>
            </a:r>
          </a:p>
          <a:p>
            <a:pPr marL="0" indent="0">
              <a:buNone/>
            </a:pPr>
            <a:endParaRPr lang="es-MX" sz="3200" dirty="0"/>
          </a:p>
          <a:p>
            <a:pPr marL="0" indent="0">
              <a:buNone/>
            </a:pPr>
            <a:r>
              <a:rPr lang="es-MX" sz="3200" dirty="0" smtClean="0"/>
              <a:t>Y finalmente expidió, el 4 de octubre de 1824 la constitución federal.</a:t>
            </a:r>
          </a:p>
          <a:p>
            <a:pPr marL="0" indent="0">
              <a:buNone/>
            </a:pPr>
            <a:endParaRPr lang="es-MX" sz="3200" dirty="0"/>
          </a:p>
          <a:p>
            <a:pPr marL="0" indent="0">
              <a:buNone/>
            </a:pPr>
            <a:endParaRPr lang="es-MX" sz="3200" dirty="0" smtClean="0"/>
          </a:p>
          <a:p>
            <a:pPr marL="0" indent="0">
              <a:buNone/>
            </a:pPr>
            <a:endParaRPr lang="es-MX" sz="3200" dirty="0" smtClean="0"/>
          </a:p>
        </p:txBody>
      </p:sp>
    </p:spTree>
    <p:extLst>
      <p:ext uri="{BB962C8B-B14F-4D97-AF65-F5344CB8AC3E}">
        <p14:creationId xmlns:p14="http://schemas.microsoft.com/office/powerpoint/2010/main" val="1752806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7848872" cy="5616624"/>
          </a:xfrm>
        </p:spPr>
        <p:txBody>
          <a:bodyPr>
            <a:normAutofit lnSpcReduction="10000"/>
          </a:bodyPr>
          <a:lstStyle/>
          <a:p>
            <a:endParaRPr lang="es-MX" sz="2800" dirty="0" smtClean="0"/>
          </a:p>
          <a:p>
            <a:r>
              <a:rPr lang="es-MX" sz="2800" dirty="0" smtClean="0"/>
              <a:t>Se inspiraron en la constitución de Cádiz y en la norteamericana.</a:t>
            </a:r>
          </a:p>
          <a:p>
            <a:endParaRPr lang="es-MX" sz="2800" dirty="0"/>
          </a:p>
          <a:p>
            <a:r>
              <a:rPr lang="es-MX" sz="2800" dirty="0" smtClean="0"/>
              <a:t>Esta constitución federal de 1824 no pudo copiar la de los estados unidos la libertad de religión; la iglesia.</a:t>
            </a:r>
          </a:p>
          <a:p>
            <a:endParaRPr lang="es-MX" sz="2800" dirty="0"/>
          </a:p>
          <a:p>
            <a:r>
              <a:rPr lang="es-MX" sz="2800" dirty="0" smtClean="0"/>
              <a:t> dominando gran parte de la riqueza nacional, como hemos visto era demasiado fuerte.</a:t>
            </a:r>
          </a:p>
          <a:p>
            <a:endParaRPr lang="es-MX" sz="2800" dirty="0"/>
          </a:p>
          <a:p>
            <a:endParaRPr lang="es-MX" sz="2800" dirty="0"/>
          </a:p>
        </p:txBody>
      </p:sp>
    </p:spTree>
    <p:extLst>
      <p:ext uri="{BB962C8B-B14F-4D97-AF65-F5344CB8AC3E}">
        <p14:creationId xmlns:p14="http://schemas.microsoft.com/office/powerpoint/2010/main" val="1622634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ano">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an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ano">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Verano</Template>
  <TotalTime>399</TotalTime>
  <Words>1122</Words>
  <Application>Microsoft Office PowerPoint</Application>
  <PresentationFormat>On-screen Show (4:3)</PresentationFormat>
  <Paragraphs>68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Courier New</vt:lpstr>
      <vt:lpstr>Trebuchet MS</vt:lpstr>
      <vt:lpstr>Verdana</vt:lpstr>
      <vt:lpstr>Wingdings 2</vt:lpstr>
      <vt:lpstr>Verano</vt:lpstr>
      <vt:lpstr>Santanismo </vt:lpstr>
      <vt:lpstr>PowerPoint Presentation</vt:lpstr>
      <vt:lpstr>PowerPoint Presentation</vt:lpstr>
      <vt:lpstr>Primer congreso constituyente (24 de febrero de 1822-31 de octubre de 1822)</vt:lpstr>
      <vt:lpstr>PowerPoint Presentation</vt:lpstr>
      <vt:lpstr>Segundo congreso constituyente (1823-1824)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Santanismo</dc:title>
  <dc:creator>BB</dc:creator>
  <cp:lastModifiedBy>Subdirección de Tecnologías de Información</cp:lastModifiedBy>
  <cp:revision>24</cp:revision>
  <dcterms:created xsi:type="dcterms:W3CDTF">2012-11-16T06:42:15Z</dcterms:created>
  <dcterms:modified xsi:type="dcterms:W3CDTF">2015-04-23T23:37:29Z</dcterms:modified>
</cp:coreProperties>
</file>